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71" r:id="rId5"/>
    <p:sldId id="272" r:id="rId6"/>
    <p:sldId id="259" r:id="rId7"/>
    <p:sldId id="260" r:id="rId8"/>
    <p:sldId id="261" r:id="rId9"/>
    <p:sldId id="262" r:id="rId10"/>
    <p:sldId id="263" r:id="rId11"/>
    <p:sldId id="273" r:id="rId12"/>
    <p:sldId id="264" r:id="rId13"/>
    <p:sldId id="265" r:id="rId14"/>
    <p:sldId id="266" r:id="rId15"/>
    <p:sldId id="291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BF10-9DCC-4BBE-86CF-994B5ACC2E65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4D0-C25C-4FA3-B866-84174E6BE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BF10-9DCC-4BBE-86CF-994B5ACC2E65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4D0-C25C-4FA3-B866-84174E6BE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BF10-9DCC-4BBE-86CF-994B5ACC2E65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4D0-C25C-4FA3-B866-84174E6BE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BF10-9DCC-4BBE-86CF-994B5ACC2E65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4D0-C25C-4FA3-B866-84174E6BE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BF10-9DCC-4BBE-86CF-994B5ACC2E65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4D0-C25C-4FA3-B866-84174E6BE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BF10-9DCC-4BBE-86CF-994B5ACC2E65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4D0-C25C-4FA3-B866-84174E6BE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BF10-9DCC-4BBE-86CF-994B5ACC2E65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4D0-C25C-4FA3-B866-84174E6BE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BF10-9DCC-4BBE-86CF-994B5ACC2E65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4D0-C25C-4FA3-B866-84174E6BE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BF10-9DCC-4BBE-86CF-994B5ACC2E65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4D0-C25C-4FA3-B866-84174E6BE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BF10-9DCC-4BBE-86CF-994B5ACC2E65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4D0-C25C-4FA3-B866-84174E6BE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BF10-9DCC-4BBE-86CF-994B5ACC2E65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4D0-C25C-4FA3-B866-84174E6BE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CBF10-9DCC-4BBE-86CF-994B5ACC2E65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684D0-C25C-4FA3-B866-84174E6BE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Tehnologija</a:t>
            </a:r>
            <a:r>
              <a:rPr lang="en-US" dirty="0"/>
              <a:t> </a:t>
            </a:r>
            <a:r>
              <a:rPr lang="en-US" dirty="0" err="1"/>
              <a:t>zavarivanja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en-US" dirty="0"/>
              <a:t>* Ne </a:t>
            </a:r>
            <a:r>
              <a:rPr lang="en-US" dirty="0" err="1"/>
              <a:t>sme</a:t>
            </a:r>
            <a:r>
              <a:rPr lang="en-US" dirty="0"/>
              <a:t> se </a:t>
            </a: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dirty="0" err="1"/>
              <a:t>jednosmerna</a:t>
            </a:r>
            <a:r>
              <a:rPr lang="en-US" dirty="0"/>
              <a:t> </a:t>
            </a:r>
            <a:r>
              <a:rPr lang="en-US" dirty="0" err="1"/>
              <a:t>struja</a:t>
            </a:r>
            <a:r>
              <a:rPr lang="en-US" dirty="0"/>
              <a:t> </a:t>
            </a:r>
            <a:r>
              <a:rPr lang="en-US" dirty="0" err="1"/>
              <a:t>obrnute</a:t>
            </a:r>
            <a:r>
              <a:rPr lang="en-US" dirty="0"/>
              <a:t> </a:t>
            </a:r>
            <a:r>
              <a:rPr lang="en-US" dirty="0" err="1"/>
              <a:t>polarnosti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nanošenja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volframsku</a:t>
            </a:r>
            <a:r>
              <a:rPr lang="en-US" dirty="0"/>
              <a:t> </a:t>
            </a:r>
            <a:r>
              <a:rPr lang="en-US" dirty="0" err="1"/>
              <a:t>elektrodu</a:t>
            </a:r>
            <a:r>
              <a:rPr lang="en-US" dirty="0"/>
              <a:t> (</a:t>
            </a:r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sledi</a:t>
            </a:r>
            <a:r>
              <a:rPr lang="en-US" dirty="0"/>
              <a:t> </a:t>
            </a:r>
            <a:r>
              <a:rPr lang="en-US" dirty="0" err="1"/>
              <a:t>obavezno</a:t>
            </a:r>
            <a:r>
              <a:rPr lang="en-US" dirty="0"/>
              <a:t> </a:t>
            </a:r>
            <a:r>
              <a:rPr lang="en-US" dirty="0" err="1"/>
              <a:t>čišćenje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oštrenje</a:t>
            </a:r>
            <a:r>
              <a:rPr lang="en-US" dirty="0"/>
              <a:t>=</a:t>
            </a:r>
            <a:r>
              <a:rPr lang="en-US" dirty="0" err="1"/>
              <a:t>skraćenje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trošenje</a:t>
            </a:r>
            <a:r>
              <a:rPr lang="en-US" dirty="0"/>
              <a:t>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skupe</a:t>
            </a:r>
            <a:r>
              <a:rPr lang="en-US" dirty="0"/>
              <a:t> </a:t>
            </a:r>
            <a:r>
              <a:rPr lang="en-US" dirty="0" err="1"/>
              <a:t>elektrode</a:t>
            </a:r>
            <a:r>
              <a:rPr lang="en-US" dirty="0"/>
              <a:t>).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** Ne </a:t>
            </a:r>
            <a:r>
              <a:rPr lang="en-US" dirty="0" err="1"/>
              <a:t>sme</a:t>
            </a:r>
            <a:r>
              <a:rPr lang="en-US" dirty="0"/>
              <a:t> se </a:t>
            </a: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dirty="0" err="1"/>
              <a:t>aktivni</a:t>
            </a:r>
            <a:r>
              <a:rPr lang="en-US" dirty="0"/>
              <a:t> gas (CO</a:t>
            </a:r>
            <a:r>
              <a:rPr lang="en-US" baseline="-25000" dirty="0"/>
              <a:t>2</a:t>
            </a:r>
            <a:r>
              <a:rPr lang="en-US" dirty="0"/>
              <a:t>) </a:t>
            </a:r>
            <a:r>
              <a:rPr lang="en-US" dirty="0" err="1"/>
              <a:t>jer</a:t>
            </a:r>
            <a:r>
              <a:rPr lang="en-US" dirty="0"/>
              <a:t> bi </a:t>
            </a:r>
            <a:r>
              <a:rPr lang="en-US" dirty="0" err="1"/>
              <a:t>došlo</a:t>
            </a:r>
            <a:r>
              <a:rPr lang="en-US" dirty="0"/>
              <a:t> do </a:t>
            </a:r>
            <a:r>
              <a:rPr lang="en-US" dirty="0" err="1"/>
              <a:t>oksidacije</a:t>
            </a:r>
            <a:r>
              <a:rPr lang="en-US" dirty="0"/>
              <a:t> </a:t>
            </a:r>
            <a:r>
              <a:rPr lang="en-US" dirty="0" err="1"/>
              <a:t>netopljive</a:t>
            </a:r>
            <a:r>
              <a:rPr lang="en-US" dirty="0"/>
              <a:t> </a:t>
            </a:r>
            <a:r>
              <a:rPr lang="en-US" dirty="0" err="1"/>
              <a:t>elektrode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>
            <a:normAutofit/>
          </a:bodyPr>
          <a:lstStyle/>
          <a:p>
            <a:r>
              <a:rPr lang="en-US" dirty="0" err="1"/>
              <a:t>Izvor</a:t>
            </a:r>
            <a:r>
              <a:rPr lang="en-US" dirty="0"/>
              <a:t> </a:t>
            </a:r>
            <a:r>
              <a:rPr lang="en-US" dirty="0" err="1"/>
              <a:t>struje</a:t>
            </a:r>
            <a:r>
              <a:rPr lang="en-US" dirty="0"/>
              <a:t> je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konstantnom</a:t>
            </a:r>
            <a:r>
              <a:rPr lang="en-US" dirty="0"/>
              <a:t> </a:t>
            </a:r>
            <a:r>
              <a:rPr lang="en-US" dirty="0" err="1"/>
              <a:t>strujom</a:t>
            </a:r>
            <a:r>
              <a:rPr lang="en-US" dirty="0"/>
              <a:t> (CC-Constant Current):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Reguliše</a:t>
            </a:r>
            <a:r>
              <a:rPr lang="en-US" dirty="0"/>
              <a:t> se </a:t>
            </a:r>
            <a:r>
              <a:rPr lang="en-US" dirty="0" err="1"/>
              <a:t>jačina</a:t>
            </a:r>
            <a:r>
              <a:rPr lang="en-US" dirty="0"/>
              <a:t> </a:t>
            </a:r>
            <a:r>
              <a:rPr lang="en-US" dirty="0" err="1"/>
              <a:t>struje</a:t>
            </a:r>
            <a:r>
              <a:rPr lang="en-US" dirty="0"/>
              <a:t>, a ne </a:t>
            </a:r>
            <a:r>
              <a:rPr lang="en-US" dirty="0" err="1"/>
              <a:t>napon</a:t>
            </a:r>
            <a:r>
              <a:rPr lang="en-US" dirty="0"/>
              <a:t>!!!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57980" t="18750" r="12738" b="51042"/>
          <a:stretch>
            <a:fillRect/>
          </a:stretch>
        </p:blipFill>
        <p:spPr bwMode="auto">
          <a:xfrm>
            <a:off x="1324303" y="2133600"/>
            <a:ext cx="643758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3000" y="2057400"/>
            <a:ext cx="1905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U [V]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5638800"/>
            <a:ext cx="1905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 [A]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57400" y="2514600"/>
            <a:ext cx="1828800" cy="8382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5821363"/>
          </a:xfrm>
        </p:spPr>
        <p:txBody>
          <a:bodyPr/>
          <a:lstStyle/>
          <a:p>
            <a:r>
              <a:rPr lang="en-US" u="sng" dirty="0" err="1"/>
              <a:t>Elektrode</a:t>
            </a:r>
            <a:r>
              <a:rPr lang="en-US" dirty="0"/>
              <a:t>: </a:t>
            </a:r>
            <a:r>
              <a:rPr lang="en-US" sz="2800" dirty="0"/>
              <a:t>- </a:t>
            </a:r>
            <a:r>
              <a:rPr lang="en-US" sz="2800" dirty="0" err="1"/>
              <a:t>što</a:t>
            </a:r>
            <a:r>
              <a:rPr lang="en-US" sz="2800" dirty="0"/>
              <a:t> </a:t>
            </a:r>
            <a:r>
              <a:rPr lang="en-US" sz="2800" dirty="0" err="1"/>
              <a:t>je</a:t>
            </a:r>
            <a:r>
              <a:rPr lang="en-US" sz="2800" dirty="0"/>
              <a:t> </a:t>
            </a:r>
            <a:r>
              <a:rPr lang="en-US" sz="2800" dirty="0" err="1"/>
              <a:t>ugao</a:t>
            </a:r>
            <a:r>
              <a:rPr lang="en-US" sz="2800" dirty="0"/>
              <a:t> </a:t>
            </a:r>
            <a:r>
              <a:rPr lang="en-US" sz="2800" dirty="0" err="1"/>
              <a:t>veći</a:t>
            </a:r>
            <a:r>
              <a:rPr lang="en-US" sz="2800" dirty="0"/>
              <a:t>, </a:t>
            </a:r>
            <a:r>
              <a:rPr lang="en-US" sz="2800" dirty="0" err="1"/>
              <a:t>luk</a:t>
            </a:r>
            <a:r>
              <a:rPr lang="en-US" sz="2800" dirty="0"/>
              <a:t> je </a:t>
            </a:r>
            <a:r>
              <a:rPr lang="en-US" sz="2800" dirty="0" err="1"/>
              <a:t>skoncentrisaniji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uvar</a:t>
            </a:r>
            <a:r>
              <a:rPr lang="en-US" sz="2800" dirty="0"/>
              <a:t> je </a:t>
            </a:r>
            <a:r>
              <a:rPr lang="en-US" sz="2800" dirty="0" err="1"/>
              <a:t>veći</a:t>
            </a:r>
            <a:r>
              <a:rPr lang="en-US" sz="2800" dirty="0"/>
              <a:t>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0952" t="29167" r="7467" b="34375"/>
          <a:stretch>
            <a:fillRect/>
          </a:stretch>
        </p:blipFill>
        <p:spPr bwMode="auto">
          <a:xfrm>
            <a:off x="876300" y="3214352"/>
            <a:ext cx="7391400" cy="364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8333" t="47036" r="8333" b="27767"/>
          <a:stretch/>
        </p:blipFill>
        <p:spPr>
          <a:xfrm>
            <a:off x="260361" y="1295400"/>
            <a:ext cx="8578839" cy="19189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u="sng" dirty="0" err="1"/>
              <a:t>Zaštitni</a:t>
            </a:r>
            <a:r>
              <a:rPr lang="en-US" u="sng" dirty="0"/>
              <a:t> </a:t>
            </a:r>
            <a:r>
              <a:rPr lang="en-US" u="sng" dirty="0" err="1"/>
              <a:t>gasovi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* Forming gas: Ar+1 - 30%H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N</a:t>
            </a:r>
            <a:r>
              <a:rPr lang="en-US" baseline="-25000" dirty="0"/>
              <a:t>2</a:t>
            </a:r>
            <a:r>
              <a:rPr lang="en-US" dirty="0"/>
              <a:t>+1 - 30%H</a:t>
            </a:r>
            <a:r>
              <a:rPr lang="en-US" baseline="-25000" dirty="0"/>
              <a:t>2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0366" t="34054" r="7467" b="46875"/>
          <a:stretch>
            <a:fillRect/>
          </a:stretch>
        </p:blipFill>
        <p:spPr bwMode="auto">
          <a:xfrm>
            <a:off x="685799" y="2438400"/>
            <a:ext cx="7924801" cy="201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3429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/>
              <a:t>*  </a:t>
            </a:r>
            <a:r>
              <a:rPr lang="en-US" u="sng" dirty="0"/>
              <a:t>Primer </a:t>
            </a:r>
            <a:r>
              <a:rPr lang="en-US" u="sng" dirty="0" err="1"/>
              <a:t>iz</a:t>
            </a:r>
            <a:r>
              <a:rPr lang="en-US" u="sng" dirty="0"/>
              <a:t> </a:t>
            </a:r>
            <a:r>
              <a:rPr lang="en-US" u="sng" dirty="0" err="1"/>
              <a:t>prakse</a:t>
            </a:r>
            <a:r>
              <a:rPr lang="en-US" dirty="0"/>
              <a:t>:</a:t>
            </a:r>
          </a:p>
          <a:p>
            <a:pPr>
              <a:buFont typeface="Arial" charset="0"/>
              <a:buChar char="•"/>
            </a:pPr>
            <a:r>
              <a:rPr lang="en-US" dirty="0" err="1"/>
              <a:t>Posebna</a:t>
            </a:r>
            <a:r>
              <a:rPr lang="en-US" dirty="0"/>
              <a:t> </a:t>
            </a:r>
            <a:r>
              <a:rPr lang="en-US" dirty="0" err="1"/>
              <a:t>pažnja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zavarivanju</a:t>
            </a:r>
            <a:r>
              <a:rPr lang="en-US" dirty="0"/>
              <a:t> </a:t>
            </a:r>
            <a:r>
              <a:rPr lang="en-US" dirty="0" err="1"/>
              <a:t>cevovoda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niskim</a:t>
            </a:r>
            <a:r>
              <a:rPr lang="en-US" dirty="0"/>
              <a:t> </a:t>
            </a:r>
            <a:r>
              <a:rPr lang="en-US" dirty="0" err="1"/>
              <a:t>temperaturama</a:t>
            </a:r>
            <a:r>
              <a:rPr lang="en-US" dirty="0"/>
              <a:t> – </a:t>
            </a:r>
            <a:r>
              <a:rPr lang="en-US" dirty="0" err="1"/>
              <a:t>treba</a:t>
            </a:r>
            <a:r>
              <a:rPr lang="en-US" dirty="0"/>
              <a:t> u </a:t>
            </a:r>
            <a:r>
              <a:rPr lang="en-US" dirty="0" err="1"/>
              <a:t>potpunosti</a:t>
            </a:r>
            <a:r>
              <a:rPr lang="en-US" dirty="0"/>
              <a:t> </a:t>
            </a:r>
            <a:r>
              <a:rPr lang="en-US" dirty="0" err="1"/>
              <a:t>izbaciti</a:t>
            </a:r>
            <a:r>
              <a:rPr lang="en-US" dirty="0"/>
              <a:t> </a:t>
            </a:r>
            <a:r>
              <a:rPr lang="en-US" dirty="0" err="1"/>
              <a:t>vazduh</a:t>
            </a:r>
            <a:r>
              <a:rPr lang="en-US" dirty="0"/>
              <a:t> (</a:t>
            </a:r>
            <a:r>
              <a:rPr lang="en-US" dirty="0" err="1"/>
              <a:t>kiseonik</a:t>
            </a:r>
            <a:r>
              <a:rPr lang="en-US" dirty="0"/>
              <a:t>)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cevi</a:t>
            </a:r>
            <a:r>
              <a:rPr lang="en-US" dirty="0"/>
              <a:t>, u </a:t>
            </a:r>
            <a:r>
              <a:rPr lang="en-US" dirty="0" err="1"/>
              <a:t>suprotnom</a:t>
            </a:r>
            <a:r>
              <a:rPr lang="en-US" dirty="0"/>
              <a:t> se </a:t>
            </a:r>
            <a:r>
              <a:rPr lang="en-US" dirty="0" err="1"/>
              <a:t>javlja</a:t>
            </a:r>
            <a:r>
              <a:rPr lang="en-US" dirty="0"/>
              <a:t> </a:t>
            </a:r>
            <a:r>
              <a:rPr lang="en-US" dirty="0" err="1"/>
              <a:t>obojenje</a:t>
            </a:r>
            <a:r>
              <a:rPr lang="en-US" dirty="0"/>
              <a:t> zone </a:t>
            </a:r>
            <a:r>
              <a:rPr lang="en-US" dirty="0" err="1"/>
              <a:t>uticaja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kontaminacije</a:t>
            </a:r>
            <a:r>
              <a:rPr lang="en-US" dirty="0"/>
              <a:t> </a:t>
            </a:r>
            <a:r>
              <a:rPr lang="en-US" dirty="0" err="1"/>
              <a:t>kiseonikom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oštećenja</a:t>
            </a:r>
            <a:r>
              <a:rPr lang="en-US" dirty="0"/>
              <a:t> </a:t>
            </a:r>
            <a:r>
              <a:rPr lang="en-US" dirty="0" err="1"/>
              <a:t>zaštitnog</a:t>
            </a:r>
            <a:r>
              <a:rPr lang="en-US" dirty="0"/>
              <a:t> Cr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 err="1"/>
              <a:t>sloja</a:t>
            </a:r>
            <a:r>
              <a:rPr lang="en-US" dirty="0"/>
              <a:t>.</a:t>
            </a:r>
          </a:p>
          <a:p>
            <a:pPr>
              <a:buFont typeface="Arial" charset="0"/>
              <a:buChar char="•"/>
            </a:pPr>
            <a:r>
              <a:rPr lang="en-US" dirty="0" err="1"/>
              <a:t>Ako</a:t>
            </a:r>
            <a:r>
              <a:rPr lang="en-US" dirty="0"/>
              <a:t> se to </a:t>
            </a:r>
            <a:r>
              <a:rPr lang="en-US" dirty="0" err="1"/>
              <a:t>desi</a:t>
            </a:r>
            <a:r>
              <a:rPr lang="en-US" dirty="0"/>
              <a:t>, </a:t>
            </a:r>
            <a:r>
              <a:rPr lang="en-US" dirty="0" err="1"/>
              <a:t>obavezna</a:t>
            </a:r>
            <a:r>
              <a:rPr lang="en-US" dirty="0"/>
              <a:t> je </a:t>
            </a:r>
            <a:r>
              <a:rPr lang="en-US" dirty="0" err="1"/>
              <a:t>pasivizacija</a:t>
            </a:r>
            <a:r>
              <a:rPr lang="en-US" dirty="0"/>
              <a:t> </a:t>
            </a:r>
            <a:r>
              <a:rPr lang="en-US" dirty="0" err="1"/>
              <a:t>kiselinama</a:t>
            </a:r>
            <a:r>
              <a:rPr lang="en-US" dirty="0"/>
              <a:t> (</a:t>
            </a:r>
            <a:r>
              <a:rPr lang="en-US" dirty="0" err="1"/>
              <a:t>stvaranje</a:t>
            </a:r>
            <a:r>
              <a:rPr lang="en-US" dirty="0"/>
              <a:t> </a:t>
            </a:r>
            <a:r>
              <a:rPr lang="en-US" dirty="0" err="1"/>
              <a:t>sloja</a:t>
            </a:r>
            <a:r>
              <a:rPr lang="en-US" dirty="0"/>
              <a:t> Cr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4879298"/>
            <a:ext cx="7543800" cy="197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3212075"/>
            <a:ext cx="3581400" cy="158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4724400" cy="6324600"/>
          </a:xfrm>
        </p:spPr>
        <p:txBody>
          <a:bodyPr>
            <a:normAutofit/>
          </a:bodyPr>
          <a:lstStyle/>
          <a:p>
            <a:r>
              <a:rPr lang="sr-Latn-CS" dirty="0"/>
              <a:t>U slučaju da se ne izvrši pasivizacija, moguća je pojava piting-korozije:</a:t>
            </a:r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r>
              <a:rPr lang="sr-Latn-CS" dirty="0"/>
              <a:t>Pojavi korozije doprinosi i brušenje pre zavarivanja </a:t>
            </a:r>
          </a:p>
          <a:p>
            <a:pPr>
              <a:buNone/>
            </a:pPr>
            <a:r>
              <a:rPr lang="sr-Latn-CS" dirty="0"/>
              <a:t>	(strogo zabranjeno!!!):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625" t="40000" r="21250" b="21000"/>
          <a:stretch>
            <a:fillRect/>
          </a:stretch>
        </p:blipFill>
        <p:spPr bwMode="auto">
          <a:xfrm>
            <a:off x="0" y="2209800"/>
            <a:ext cx="4724400" cy="216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D:\Dokumenti - opsti\Posao\2013\Pivara Celarevo 2013\20130703_1322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5791200" y="4495800"/>
            <a:ext cx="3200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/>
          <p:nvPr/>
        </p:nvGrpSpPr>
        <p:grpSpPr>
          <a:xfrm>
            <a:off x="4724400" y="1828800"/>
            <a:ext cx="4572000" cy="2579132"/>
            <a:chOff x="4724400" y="1828800"/>
            <a:chExt cx="4572000" cy="257913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/>
            <a:srcRect l="25000" t="29000" r="20625" b="27000"/>
            <a:stretch>
              <a:fillRect/>
            </a:stretch>
          </p:blipFill>
          <p:spPr bwMode="auto">
            <a:xfrm>
              <a:off x="4876800" y="2133600"/>
              <a:ext cx="3962400" cy="2003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5486400" y="1828800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dirty="0"/>
                <a:t>Spoljašnja strana - izolacija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24400" y="4038600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dirty="0"/>
                <a:t>Unutrašnja strana – pivo, sredstva za čišćenje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5871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Autofit/>
          </a:bodyPr>
          <a:lstStyle/>
          <a:p>
            <a:r>
              <a:rPr lang="sr-Latn-CS" u="sng" dirty="0"/>
              <a:t>Prednosti:</a:t>
            </a:r>
            <a:endParaRPr lang="en-US" u="sng" dirty="0"/>
          </a:p>
          <a:p>
            <a:endParaRPr lang="sr-Latn-CS" u="sng" dirty="0"/>
          </a:p>
          <a:p>
            <a:pPr>
              <a:buFontTx/>
              <a:buChar char="-"/>
            </a:pPr>
            <a:r>
              <a:rPr lang="sr-Latn-CS" dirty="0"/>
              <a:t>Visok kvalitet zav.spoja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prskanja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se </a:t>
            </a:r>
            <a:r>
              <a:rPr lang="en-US" dirty="0" err="1"/>
              <a:t>dodatni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 </a:t>
            </a:r>
            <a:r>
              <a:rPr lang="en-US" dirty="0" err="1"/>
              <a:t>stavlja</a:t>
            </a:r>
            <a:r>
              <a:rPr lang="en-US" dirty="0"/>
              <a:t> u </a:t>
            </a:r>
            <a:r>
              <a:rPr lang="en-US" dirty="0" err="1"/>
              <a:t>istopljenu</a:t>
            </a:r>
            <a:r>
              <a:rPr lang="en-US" dirty="0"/>
              <a:t> </a:t>
            </a:r>
            <a:r>
              <a:rPr lang="en-US" dirty="0" err="1"/>
              <a:t>kupku</a:t>
            </a:r>
            <a:r>
              <a:rPr lang="en-US" dirty="0"/>
              <a:t>, a ne </a:t>
            </a:r>
            <a:r>
              <a:rPr lang="en-US" dirty="0" err="1"/>
              <a:t>prolazi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luk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Može</a:t>
            </a:r>
            <a:r>
              <a:rPr lang="en-US" dirty="0"/>
              <a:t> se </a:t>
            </a: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dodatnog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endParaRPr lang="sr-Latn-CS" dirty="0"/>
          </a:p>
          <a:p>
            <a:pPr>
              <a:buFontTx/>
              <a:buChar char="-"/>
            </a:pPr>
            <a:r>
              <a:rPr lang="sr-Latn-CS" dirty="0"/>
              <a:t>Pogodna metoda za zav.tankih limova (do 4 mm)</a:t>
            </a:r>
          </a:p>
          <a:p>
            <a:pPr>
              <a:buFontTx/>
              <a:buChar char="-"/>
            </a:pPr>
            <a:r>
              <a:rPr lang="en-US" dirty="0" err="1"/>
              <a:t>Pogodnost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širok</a:t>
            </a:r>
            <a:r>
              <a:rPr lang="en-US" dirty="0"/>
              <a:t> </a:t>
            </a:r>
            <a:r>
              <a:rPr lang="en-US" dirty="0" err="1"/>
              <a:t>spektar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(</a:t>
            </a:r>
            <a:r>
              <a:rPr lang="en-US" dirty="0" err="1"/>
              <a:t>čelici</a:t>
            </a:r>
            <a:r>
              <a:rPr lang="en-US" dirty="0"/>
              <a:t>, </a:t>
            </a:r>
            <a:r>
              <a:rPr lang="en-US" dirty="0" err="1"/>
              <a:t>obojeni</a:t>
            </a:r>
            <a:r>
              <a:rPr lang="en-US" dirty="0"/>
              <a:t> </a:t>
            </a:r>
            <a:r>
              <a:rPr lang="en-US" dirty="0" err="1"/>
              <a:t>metali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troske</a:t>
            </a:r>
            <a:endParaRPr lang="sr-Latn-C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sr-Latn-CS" u="sng" dirty="0"/>
              <a:t>Nedostaci:</a:t>
            </a:r>
            <a:endParaRPr lang="en-US" u="sng" dirty="0"/>
          </a:p>
          <a:p>
            <a:endParaRPr lang="sr-Latn-CS" u="sng" dirty="0"/>
          </a:p>
          <a:p>
            <a:pPr>
              <a:buFontTx/>
              <a:buChar char="-"/>
            </a:pPr>
            <a:r>
              <a:rPr lang="sr-Latn-CS" dirty="0"/>
              <a:t>Ma</a:t>
            </a:r>
            <a:r>
              <a:rPr lang="en-US" dirty="0"/>
              <a:t>la </a:t>
            </a:r>
            <a:r>
              <a:rPr lang="sr-Latn-CS" dirty="0"/>
              <a:t>produktivnost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Posebna</a:t>
            </a:r>
            <a:r>
              <a:rPr lang="en-US" dirty="0"/>
              <a:t> </a:t>
            </a:r>
            <a:r>
              <a:rPr lang="en-US" dirty="0" err="1"/>
              <a:t>obuka</a:t>
            </a:r>
            <a:r>
              <a:rPr lang="en-US" dirty="0"/>
              <a:t> </a:t>
            </a:r>
            <a:r>
              <a:rPr lang="en-US" dirty="0" err="1"/>
              <a:t>zavarivača</a:t>
            </a:r>
            <a:endParaRPr lang="sr-Latn-CS" dirty="0"/>
          </a:p>
          <a:p>
            <a:pPr>
              <a:buFontTx/>
              <a:buChar char="-"/>
            </a:pPr>
            <a:r>
              <a:rPr lang="sr-Latn-CS" dirty="0"/>
              <a:t>Cena elektrode je visoka, kao i Ar (zato se koristi formir gas)</a:t>
            </a:r>
          </a:p>
          <a:p>
            <a:pPr>
              <a:buFontTx/>
              <a:buChar char="-"/>
            </a:pP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zavarivanju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otvorenom</a:t>
            </a:r>
            <a:r>
              <a:rPr lang="en-US" dirty="0"/>
              <a:t>, </a:t>
            </a:r>
            <a:r>
              <a:rPr lang="en-US" dirty="0" err="1"/>
              <a:t>vetar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oduva</a:t>
            </a:r>
            <a:r>
              <a:rPr lang="en-US" dirty="0"/>
              <a:t> </a:t>
            </a:r>
            <a:r>
              <a:rPr lang="en-US" dirty="0" err="1"/>
              <a:t>zaštitni</a:t>
            </a:r>
            <a:r>
              <a:rPr lang="en-US" dirty="0"/>
              <a:t> gas.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Punjena</a:t>
            </a:r>
            <a:r>
              <a:rPr lang="en-US" dirty="0"/>
              <a:t> </a:t>
            </a:r>
            <a:r>
              <a:rPr lang="en-US" dirty="0" err="1"/>
              <a:t>žica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Kombinacija</a:t>
            </a:r>
            <a:r>
              <a:rPr lang="en-US" dirty="0"/>
              <a:t> MIG/MAG </a:t>
            </a:r>
            <a:r>
              <a:rPr lang="en-US" dirty="0" err="1"/>
              <a:t>i</a:t>
            </a:r>
            <a:r>
              <a:rPr lang="en-US" dirty="0"/>
              <a:t> REL,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prahom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cevastog</a:t>
            </a:r>
            <a:r>
              <a:rPr lang="en-US" dirty="0"/>
              <a:t> </a:t>
            </a:r>
            <a:r>
              <a:rPr lang="en-US" dirty="0" err="1"/>
              <a:t>dodatnog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.</a:t>
            </a:r>
          </a:p>
          <a:p>
            <a:r>
              <a:rPr lang="en-US" dirty="0" err="1"/>
              <a:t>Dodatni</a:t>
            </a:r>
            <a:r>
              <a:rPr lang="en-US" dirty="0"/>
              <a:t> gas je </a:t>
            </a:r>
            <a:r>
              <a:rPr lang="en-US" dirty="0" err="1"/>
              <a:t>aktivni</a:t>
            </a:r>
            <a:r>
              <a:rPr lang="en-US" dirty="0"/>
              <a:t> (CO</a:t>
            </a:r>
            <a:r>
              <a:rPr lang="en-US" baseline="-25000" dirty="0"/>
              <a:t>2</a:t>
            </a:r>
            <a:r>
              <a:rPr lang="en-US" dirty="0"/>
              <a:t>)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kombinovani</a:t>
            </a:r>
            <a:r>
              <a:rPr lang="en-US" dirty="0"/>
              <a:t> (75 % </a:t>
            </a:r>
            <a:r>
              <a:rPr lang="en-US" dirty="0" err="1"/>
              <a:t>Ar</a:t>
            </a:r>
            <a:r>
              <a:rPr lang="en-US" dirty="0"/>
              <a:t> + 25 % CO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1713" t="34375" r="63104" b="30208"/>
          <a:stretch>
            <a:fillRect/>
          </a:stretch>
        </p:blipFill>
        <p:spPr bwMode="auto">
          <a:xfrm>
            <a:off x="4193241" y="2362200"/>
            <a:ext cx="472215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4419600" cy="60198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jednosmerna</a:t>
            </a:r>
            <a:r>
              <a:rPr lang="en-US" dirty="0"/>
              <a:t> </a:t>
            </a:r>
            <a:r>
              <a:rPr lang="en-US" dirty="0" err="1"/>
              <a:t>struja</a:t>
            </a:r>
            <a:r>
              <a:rPr lang="en-US" dirty="0"/>
              <a:t> </a:t>
            </a:r>
            <a:r>
              <a:rPr lang="en-US" dirty="0" err="1"/>
              <a:t>obrnute</a:t>
            </a:r>
            <a:r>
              <a:rPr lang="en-US" dirty="0"/>
              <a:t> </a:t>
            </a:r>
            <a:r>
              <a:rPr lang="en-US" dirty="0" err="1"/>
              <a:t>polarnosti</a:t>
            </a:r>
            <a:r>
              <a:rPr lang="en-US" dirty="0"/>
              <a:t>, </a:t>
            </a:r>
          </a:p>
          <a:p>
            <a:endParaRPr lang="en-US" dirty="0"/>
          </a:p>
          <a:p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u </a:t>
            </a:r>
            <a:r>
              <a:rPr lang="en-US" dirty="0" err="1"/>
              <a:t>sitnim</a:t>
            </a:r>
            <a:r>
              <a:rPr lang="en-US" dirty="0"/>
              <a:t> </a:t>
            </a:r>
            <a:r>
              <a:rPr lang="en-US" dirty="0" err="1"/>
              <a:t>kapima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4876800" y="1219200"/>
            <a:ext cx="4035293" cy="4495800"/>
            <a:chOff x="5212189" y="3073637"/>
            <a:chExt cx="2968920" cy="353076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60000">
              <a:off x="5212189" y="3073637"/>
              <a:ext cx="2895600" cy="3530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Freeform 7"/>
            <p:cNvSpPr/>
            <p:nvPr/>
          </p:nvSpPr>
          <p:spPr>
            <a:xfrm>
              <a:off x="7239000" y="3505200"/>
              <a:ext cx="942109" cy="1579418"/>
            </a:xfrm>
            <a:custGeom>
              <a:avLst/>
              <a:gdLst>
                <a:gd name="connsiteX0" fmla="*/ 0 w 942109"/>
                <a:gd name="connsiteY0" fmla="*/ 304800 h 1579418"/>
                <a:gd name="connsiteX1" fmla="*/ 221672 w 942109"/>
                <a:gd name="connsiteY1" fmla="*/ 1565563 h 1579418"/>
                <a:gd name="connsiteX2" fmla="*/ 942109 w 942109"/>
                <a:gd name="connsiteY2" fmla="*/ 1579418 h 1579418"/>
                <a:gd name="connsiteX3" fmla="*/ 914400 w 942109"/>
                <a:gd name="connsiteY3" fmla="*/ 27709 h 1579418"/>
                <a:gd name="connsiteX4" fmla="*/ 290945 w 942109"/>
                <a:gd name="connsiteY4" fmla="*/ 0 h 1579418"/>
                <a:gd name="connsiteX5" fmla="*/ 0 w 942109"/>
                <a:gd name="connsiteY5" fmla="*/ 304800 h 157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2109" h="1579418">
                  <a:moveTo>
                    <a:pt x="0" y="304800"/>
                  </a:moveTo>
                  <a:lnTo>
                    <a:pt x="221672" y="1565563"/>
                  </a:lnTo>
                  <a:lnTo>
                    <a:pt x="942109" y="1579418"/>
                  </a:lnTo>
                  <a:lnTo>
                    <a:pt x="914400" y="27709"/>
                  </a:lnTo>
                  <a:lnTo>
                    <a:pt x="290945" y="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0" y="5496580"/>
              <a:ext cx="5334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sz="2800" b="1" dirty="0"/>
                <a:t>-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57800" y="3134380"/>
              <a:ext cx="6858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sz="2800" b="1" dirty="0"/>
                <a:t>+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580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8" name="Rectangle 17"/>
            <p:cNvSpPr/>
            <p:nvPr/>
          </p:nvSpPr>
          <p:spPr>
            <a:xfrm rot="2580000">
              <a:off x="6930748" y="5993311"/>
              <a:ext cx="95287" cy="439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11" name="Down Arrow 10"/>
          <p:cNvSpPr/>
          <p:nvPr/>
        </p:nvSpPr>
        <p:spPr>
          <a:xfrm>
            <a:off x="7010400" y="3429000"/>
            <a:ext cx="457200" cy="5583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3" name="Down Arrow 12"/>
          <p:cNvSpPr/>
          <p:nvPr/>
        </p:nvSpPr>
        <p:spPr>
          <a:xfrm rot="10800000">
            <a:off x="7162800" y="3886200"/>
            <a:ext cx="457200" cy="6096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686800" cy="5668963"/>
          </a:xfrm>
        </p:spPr>
        <p:txBody>
          <a:bodyPr/>
          <a:lstStyle/>
          <a:p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u </a:t>
            </a:r>
            <a:r>
              <a:rPr lang="en-US" dirty="0" err="1"/>
              <a:t>kratkom</a:t>
            </a:r>
            <a:r>
              <a:rPr lang="en-US" dirty="0"/>
              <a:t> </a:t>
            </a:r>
            <a:r>
              <a:rPr lang="en-US" dirty="0" err="1"/>
              <a:t>spoju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sitnim</a:t>
            </a:r>
            <a:r>
              <a:rPr lang="en-US" dirty="0"/>
              <a:t> </a:t>
            </a:r>
            <a:r>
              <a:rPr lang="en-US" dirty="0" err="1"/>
              <a:t>kapima</a:t>
            </a:r>
            <a:r>
              <a:rPr lang="en-US" dirty="0"/>
              <a:t> (</a:t>
            </a:r>
            <a:r>
              <a:rPr lang="en-US" dirty="0" err="1"/>
              <a:t>sprej</a:t>
            </a:r>
            <a:r>
              <a:rPr lang="en-US" dirty="0"/>
              <a:t>), </a:t>
            </a:r>
            <a:r>
              <a:rPr lang="en-US" dirty="0" err="1"/>
              <a:t>impulsno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 err="1"/>
              <a:t>Prenos</a:t>
            </a:r>
            <a:r>
              <a:rPr lang="en-US" dirty="0"/>
              <a:t> u </a:t>
            </a:r>
            <a:r>
              <a:rPr lang="en-US" dirty="0" err="1"/>
              <a:t>krupnim</a:t>
            </a:r>
            <a:r>
              <a:rPr lang="en-US" dirty="0"/>
              <a:t> </a:t>
            </a:r>
            <a:r>
              <a:rPr lang="en-US" dirty="0" err="1"/>
              <a:t>kapima</a:t>
            </a:r>
            <a:r>
              <a:rPr lang="en-US" dirty="0"/>
              <a:t> </a:t>
            </a:r>
            <a:r>
              <a:rPr lang="en-US" dirty="0" err="1"/>
              <a:t>izaziva</a:t>
            </a:r>
            <a:r>
              <a:rPr lang="en-US" dirty="0"/>
              <a:t> </a:t>
            </a:r>
            <a:r>
              <a:rPr lang="en-US" dirty="0" err="1"/>
              <a:t>prekomerno</a:t>
            </a:r>
            <a:r>
              <a:rPr lang="en-US" dirty="0"/>
              <a:t> </a:t>
            </a:r>
            <a:r>
              <a:rPr lang="en-US" dirty="0" err="1"/>
              <a:t>prštanje</a:t>
            </a:r>
            <a:r>
              <a:rPr lang="en-US" dirty="0"/>
              <a:t> </a:t>
            </a:r>
            <a:r>
              <a:rPr lang="en-US" dirty="0" err="1"/>
              <a:t>metala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ne </a:t>
            </a:r>
            <a:r>
              <a:rPr lang="en-US" dirty="0" err="1"/>
              <a:t>preporučuje</a:t>
            </a:r>
            <a:r>
              <a:rPr lang="en-US" dirty="0"/>
              <a:t> se:</a:t>
            </a:r>
          </a:p>
          <a:p>
            <a:endParaRPr lang="en-US" dirty="0"/>
          </a:p>
        </p:txBody>
      </p:sp>
      <p:sp>
        <p:nvSpPr>
          <p:cNvPr id="1026" name="AutoShape 2" descr="http://svetzavarivanja.rs/images/znanje/co2_zavarivanje/05a%20jedna%20od%20najcesce%20skidanih%20sli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64422" t="31250" r="19180" b="35417"/>
          <a:stretch>
            <a:fillRect/>
          </a:stretch>
        </p:blipFill>
        <p:spPr bwMode="auto">
          <a:xfrm>
            <a:off x="381000" y="4267200"/>
            <a:ext cx="213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59370" t="31250" r="14861" b="48380"/>
          <a:stretch>
            <a:fillRect/>
          </a:stretch>
        </p:blipFill>
        <p:spPr bwMode="auto">
          <a:xfrm>
            <a:off x="5943600" y="5181600"/>
            <a:ext cx="30861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 l="59370" t="51620" r="14861" b="28125"/>
          <a:stretch>
            <a:fillRect/>
          </a:stretch>
        </p:blipFill>
        <p:spPr bwMode="auto">
          <a:xfrm>
            <a:off x="2590799" y="5105400"/>
            <a:ext cx="3260489" cy="144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l="62884" t="21875" r="17789" b="53125"/>
          <a:stretch>
            <a:fillRect/>
          </a:stretch>
        </p:blipFill>
        <p:spPr bwMode="auto">
          <a:xfrm>
            <a:off x="1219200" y="1447800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 l="47657" t="29167" r="26574" b="50000"/>
          <a:stretch>
            <a:fillRect/>
          </a:stretch>
        </p:blipFill>
        <p:spPr bwMode="auto">
          <a:xfrm>
            <a:off x="4587240" y="1205345"/>
            <a:ext cx="4556760" cy="207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>
            <a:normAutofit/>
          </a:bodyPr>
          <a:lstStyle/>
          <a:p>
            <a:r>
              <a:rPr lang="en-US" dirty="0" err="1"/>
              <a:t>Izvor</a:t>
            </a:r>
            <a:r>
              <a:rPr lang="en-US" dirty="0"/>
              <a:t> </a:t>
            </a:r>
            <a:r>
              <a:rPr lang="en-US" dirty="0" err="1"/>
              <a:t>struje</a:t>
            </a:r>
            <a:r>
              <a:rPr lang="en-US" dirty="0"/>
              <a:t> je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konstantnim</a:t>
            </a:r>
            <a:r>
              <a:rPr lang="en-US" dirty="0"/>
              <a:t> </a:t>
            </a:r>
            <a:r>
              <a:rPr lang="en-US" dirty="0" err="1"/>
              <a:t>naponom</a:t>
            </a:r>
            <a:r>
              <a:rPr lang="en-US" dirty="0"/>
              <a:t> (CV-Constant Voltage):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Reguliše</a:t>
            </a:r>
            <a:r>
              <a:rPr lang="en-US" dirty="0"/>
              <a:t> se </a:t>
            </a:r>
            <a:r>
              <a:rPr lang="en-US" dirty="0" err="1"/>
              <a:t>napon</a:t>
            </a:r>
            <a:r>
              <a:rPr lang="en-US" dirty="0"/>
              <a:t>, a ne </a:t>
            </a:r>
            <a:r>
              <a:rPr lang="en-US" dirty="0" err="1"/>
              <a:t>struja</a:t>
            </a:r>
            <a:r>
              <a:rPr lang="en-US" dirty="0"/>
              <a:t>!!!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57980" t="18750" r="12738" b="51042"/>
          <a:stretch>
            <a:fillRect/>
          </a:stretch>
        </p:blipFill>
        <p:spPr bwMode="auto">
          <a:xfrm>
            <a:off x="1324303" y="2133600"/>
            <a:ext cx="643758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3000" y="2057400"/>
            <a:ext cx="1905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U [V]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5638800"/>
            <a:ext cx="1905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 [A]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91200" y="4114800"/>
            <a:ext cx="1828800" cy="8382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 err="1"/>
              <a:t>Elektrodna</a:t>
            </a:r>
            <a:r>
              <a:rPr lang="en-US" u="sng" dirty="0"/>
              <a:t> </a:t>
            </a:r>
            <a:r>
              <a:rPr lang="en-US" u="sng" dirty="0" err="1"/>
              <a:t>žica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sz="2800" dirty="0" err="1"/>
              <a:t>Dodatni</a:t>
            </a:r>
            <a:r>
              <a:rPr lang="en-US" sz="2800" dirty="0"/>
              <a:t> </a:t>
            </a:r>
            <a:r>
              <a:rPr lang="en-US" sz="2800" dirty="0" err="1"/>
              <a:t>materijal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prah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 err="1"/>
              <a:t>Prah</a:t>
            </a:r>
            <a:r>
              <a:rPr lang="en-US" sz="2800" dirty="0"/>
              <a:t> je </a:t>
            </a:r>
            <a:r>
              <a:rPr lang="en-US" sz="2800" dirty="0" err="1"/>
              <a:t>metalnog</a:t>
            </a:r>
            <a:r>
              <a:rPr lang="en-US" sz="2800" dirty="0"/>
              <a:t>, </a:t>
            </a:r>
            <a:r>
              <a:rPr lang="en-US" sz="2800" dirty="0" err="1"/>
              <a:t>rutilnog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baznog</a:t>
            </a:r>
            <a:r>
              <a:rPr lang="en-US" sz="2800" dirty="0"/>
              <a:t> </a:t>
            </a:r>
            <a:r>
              <a:rPr lang="en-US" sz="2800" dirty="0" err="1"/>
              <a:t>karaktera</a:t>
            </a:r>
            <a:r>
              <a:rPr lang="en-US" sz="2800" dirty="0"/>
              <a:t>, a </a:t>
            </a:r>
            <a:r>
              <a:rPr lang="en-US" sz="2800" dirty="0" err="1"/>
              <a:t>nalazi</a:t>
            </a:r>
            <a:r>
              <a:rPr lang="en-US" sz="2800" dirty="0"/>
              <a:t> se </a:t>
            </a:r>
            <a:r>
              <a:rPr lang="en-US" sz="2800" dirty="0" err="1"/>
              <a:t>unutar</a:t>
            </a:r>
            <a:r>
              <a:rPr lang="en-US" sz="2800" dirty="0"/>
              <a:t> </a:t>
            </a:r>
            <a:r>
              <a:rPr lang="en-US" sz="2800" dirty="0" err="1"/>
              <a:t>žice</a:t>
            </a:r>
            <a:r>
              <a:rPr lang="en-US" sz="2800" dirty="0"/>
              <a:t> </a:t>
            </a:r>
            <a:r>
              <a:rPr lang="en-US" sz="2800" dirty="0" err="1"/>
              <a:t>kako</a:t>
            </a:r>
            <a:r>
              <a:rPr lang="en-US" sz="2800" dirty="0"/>
              <a:t> bi se </a:t>
            </a:r>
            <a:r>
              <a:rPr lang="en-US" sz="2800" dirty="0" err="1"/>
              <a:t>žica</a:t>
            </a:r>
            <a:r>
              <a:rPr lang="en-US" sz="2800" dirty="0"/>
              <a:t> </a:t>
            </a:r>
            <a:r>
              <a:rPr lang="en-US" sz="2800" dirty="0" err="1"/>
              <a:t>mogla</a:t>
            </a:r>
            <a:r>
              <a:rPr lang="en-US" sz="2800" dirty="0"/>
              <a:t> </a:t>
            </a:r>
            <a:r>
              <a:rPr lang="en-US" sz="2800" dirty="0" err="1"/>
              <a:t>namotavati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 err="1"/>
              <a:t>Metalni</a:t>
            </a:r>
            <a:r>
              <a:rPr lang="en-US" sz="2800" dirty="0"/>
              <a:t> </a:t>
            </a:r>
            <a:r>
              <a:rPr lang="en-US" sz="2800" dirty="0" err="1"/>
              <a:t>prah</a:t>
            </a:r>
            <a:r>
              <a:rPr lang="en-US" sz="2800" dirty="0"/>
              <a:t> </a:t>
            </a:r>
            <a:r>
              <a:rPr lang="en-US" sz="2800" dirty="0" err="1"/>
              <a:t>povećava</a:t>
            </a:r>
            <a:r>
              <a:rPr lang="en-US" sz="2800" dirty="0"/>
              <a:t> </a:t>
            </a:r>
            <a:r>
              <a:rPr lang="en-US" sz="2800" dirty="0" err="1"/>
              <a:t>brzinu</a:t>
            </a:r>
            <a:r>
              <a:rPr lang="en-US" sz="2800" dirty="0"/>
              <a:t> </a:t>
            </a:r>
            <a:r>
              <a:rPr lang="en-US" sz="2800" dirty="0" err="1"/>
              <a:t>zavarivanja</a:t>
            </a:r>
            <a:r>
              <a:rPr lang="en-US" sz="2800" dirty="0"/>
              <a:t> (</a:t>
            </a:r>
            <a:r>
              <a:rPr lang="en-US" sz="2800" dirty="0" err="1"/>
              <a:t>brže</a:t>
            </a:r>
            <a:r>
              <a:rPr lang="en-US" sz="2800" dirty="0"/>
              <a:t> </a:t>
            </a:r>
            <a:r>
              <a:rPr lang="en-US" sz="2800" dirty="0" err="1"/>
              <a:t>popunjavanje</a:t>
            </a:r>
            <a:r>
              <a:rPr lang="en-US" sz="2800" dirty="0"/>
              <a:t> </a:t>
            </a:r>
            <a:r>
              <a:rPr lang="en-US" sz="2800" dirty="0" err="1"/>
              <a:t>šava</a:t>
            </a:r>
            <a:r>
              <a:rPr lang="en-US" sz="2800" dirty="0"/>
              <a:t>)</a:t>
            </a:r>
          </a:p>
          <a:p>
            <a:pPr>
              <a:buFontTx/>
              <a:buChar char="-"/>
            </a:pPr>
            <a:r>
              <a:rPr lang="en-US" sz="2800" dirty="0" err="1"/>
              <a:t>Rutilni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bazni</a:t>
            </a:r>
            <a:r>
              <a:rPr lang="en-US" sz="2800" dirty="0"/>
              <a:t> </a:t>
            </a:r>
            <a:r>
              <a:rPr lang="en-US" sz="2800" dirty="0" err="1"/>
              <a:t>prah</a:t>
            </a:r>
            <a:r>
              <a:rPr lang="en-US" sz="2800" dirty="0"/>
              <a:t> </a:t>
            </a:r>
            <a:r>
              <a:rPr lang="en-US" sz="2800" dirty="0" err="1"/>
              <a:t>stvaraju</a:t>
            </a:r>
            <a:r>
              <a:rPr lang="en-US" sz="2800" dirty="0"/>
              <a:t> </a:t>
            </a:r>
            <a:r>
              <a:rPr lang="en-US" sz="2800" dirty="0" err="1"/>
              <a:t>trosku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stabilizaciju</a:t>
            </a:r>
            <a:r>
              <a:rPr lang="en-US" sz="2800" dirty="0"/>
              <a:t> </a:t>
            </a:r>
            <a:r>
              <a:rPr lang="en-US" sz="2800" dirty="0" err="1"/>
              <a:t>el.luka</a:t>
            </a:r>
            <a:r>
              <a:rPr lang="en-US" sz="2800" dirty="0"/>
              <a:t>, </a:t>
            </a:r>
            <a:r>
              <a:rPr lang="en-US" sz="2800" dirty="0" err="1"/>
              <a:t>pročišćavanje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legiranje</a:t>
            </a:r>
            <a:r>
              <a:rPr lang="en-US" sz="2800" dirty="0"/>
              <a:t> </a:t>
            </a:r>
            <a:r>
              <a:rPr lang="en-US" sz="2800" dirty="0" err="1"/>
              <a:t>rastopa</a:t>
            </a:r>
            <a:r>
              <a:rPr lang="en-US" sz="2800" dirty="0"/>
              <a:t>, </a:t>
            </a:r>
            <a:r>
              <a:rPr lang="en-US" sz="2800" dirty="0" err="1"/>
              <a:t>što</a:t>
            </a:r>
            <a:r>
              <a:rPr lang="en-US" sz="2800" dirty="0"/>
              <a:t> </a:t>
            </a:r>
            <a:r>
              <a:rPr lang="en-US" sz="2800" dirty="0" err="1"/>
              <a:t>kod</a:t>
            </a:r>
            <a:r>
              <a:rPr lang="en-US" sz="2800" dirty="0"/>
              <a:t> MIG/MAG </a:t>
            </a:r>
            <a:r>
              <a:rPr lang="en-US" sz="2800" dirty="0" err="1"/>
              <a:t>nije</a:t>
            </a:r>
            <a:r>
              <a:rPr lang="en-US" sz="2800" dirty="0"/>
              <a:t> </a:t>
            </a:r>
            <a:r>
              <a:rPr lang="en-US" sz="2800" dirty="0" err="1"/>
              <a:t>moguće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8565" t="56250" r="9224" b="33018"/>
          <a:stretch>
            <a:fillRect/>
          </a:stretch>
        </p:blipFill>
        <p:spPr bwMode="auto">
          <a:xfrm>
            <a:off x="152400" y="5486400"/>
            <a:ext cx="732192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70988" t="66351" r="22623" b="22917"/>
          <a:stretch>
            <a:fillRect/>
          </a:stretch>
        </p:blipFill>
        <p:spPr bwMode="auto">
          <a:xfrm>
            <a:off x="7239000" y="5486400"/>
            <a:ext cx="145228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Brace 5"/>
          <p:cNvSpPr/>
          <p:nvPr/>
        </p:nvSpPr>
        <p:spPr>
          <a:xfrm rot="16200000">
            <a:off x="5791201" y="2743201"/>
            <a:ext cx="380999" cy="556259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16200000">
            <a:off x="1485900" y="4305299"/>
            <a:ext cx="380999" cy="2438401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48768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</a:t>
            </a:r>
            <a:r>
              <a:rPr lang="en-US" sz="2400" b="1" dirty="0" err="1"/>
              <a:t>Duboko</a:t>
            </a:r>
            <a:r>
              <a:rPr lang="en-US" sz="2400" b="1" dirty="0"/>
              <a:t> </a:t>
            </a:r>
            <a:r>
              <a:rPr lang="en-US" sz="2400" b="1" dirty="0" err="1"/>
              <a:t>izvlačenje</a:t>
            </a:r>
            <a:r>
              <a:rPr lang="en-US" sz="2400" b="1" dirty="0"/>
              <a:t> </a:t>
            </a:r>
            <a:r>
              <a:rPr lang="en-US" sz="2400" b="1" dirty="0" err="1"/>
              <a:t>žice</a:t>
            </a:r>
            <a:r>
              <a:rPr lang="en-US" sz="2400" b="1" dirty="0"/>
              <a:t>	        </a:t>
            </a:r>
            <a:r>
              <a:rPr lang="en-US" sz="2400" b="1" dirty="0" err="1"/>
              <a:t>Savijanje</a:t>
            </a:r>
            <a:r>
              <a:rPr lang="en-US" sz="2400" b="1" dirty="0"/>
              <a:t> </a:t>
            </a:r>
            <a:r>
              <a:rPr lang="en-US" sz="2400" b="1" dirty="0" err="1"/>
              <a:t>žice</a:t>
            </a:r>
            <a:r>
              <a:rPr lang="en-US" sz="2400" b="1" dirty="0"/>
              <a:t> </a:t>
            </a:r>
            <a:r>
              <a:rPr lang="en-US" sz="2400" b="1" dirty="0" err="1"/>
              <a:t>kroz</a:t>
            </a:r>
            <a:r>
              <a:rPr lang="en-US" sz="2400" b="1" dirty="0"/>
              <a:t> </a:t>
            </a:r>
            <a:r>
              <a:rPr lang="en-US" sz="2400" b="1" dirty="0" err="1"/>
              <a:t>kalupe</a:t>
            </a:r>
            <a:endParaRPr lang="en-US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 fontScale="92500"/>
          </a:bodyPr>
          <a:lstStyle/>
          <a:p>
            <a:r>
              <a:rPr lang="en-US" u="sng" dirty="0" err="1"/>
              <a:t>Prednosti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-  </a:t>
            </a:r>
            <a:r>
              <a:rPr lang="en-US" dirty="0" err="1"/>
              <a:t>Kombinovanje</a:t>
            </a:r>
            <a:r>
              <a:rPr lang="en-US" dirty="0"/>
              <a:t> MIG/MAG </a:t>
            </a:r>
            <a:r>
              <a:rPr lang="en-US" dirty="0" err="1"/>
              <a:t>i</a:t>
            </a:r>
            <a:r>
              <a:rPr lang="en-US" dirty="0"/>
              <a:t> REL (</a:t>
            </a:r>
            <a:r>
              <a:rPr lang="en-US" dirty="0" err="1"/>
              <a:t>pročišćavanje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legiranje</a:t>
            </a:r>
            <a:r>
              <a:rPr lang="en-US" dirty="0"/>
              <a:t> </a:t>
            </a:r>
            <a:r>
              <a:rPr lang="en-US" dirty="0" err="1"/>
              <a:t>metala</a:t>
            </a:r>
            <a:r>
              <a:rPr lang="en-US" dirty="0"/>
              <a:t> </a:t>
            </a:r>
            <a:r>
              <a:rPr lang="en-US" dirty="0" err="1"/>
              <a:t>šava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/>
              <a:t>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MIG/MAG </a:t>
            </a: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rasprskavanja</a:t>
            </a:r>
            <a:r>
              <a:rPr lang="en-US" dirty="0"/>
              <a:t>, </a:t>
            </a:r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stabilnost</a:t>
            </a:r>
            <a:r>
              <a:rPr lang="en-US" dirty="0"/>
              <a:t> </a:t>
            </a:r>
            <a:r>
              <a:rPr lang="en-US" dirty="0" err="1"/>
              <a:t>luka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proizvodnost</a:t>
            </a:r>
            <a:r>
              <a:rPr lang="en-US" dirty="0"/>
              <a:t> </a:t>
            </a:r>
            <a:r>
              <a:rPr lang="en-US" dirty="0" err="1"/>
              <a:t>metalnim</a:t>
            </a:r>
            <a:r>
              <a:rPr lang="en-US" dirty="0"/>
              <a:t> </a:t>
            </a:r>
            <a:r>
              <a:rPr lang="en-US" dirty="0" err="1"/>
              <a:t>prahom</a:t>
            </a:r>
            <a:r>
              <a:rPr lang="en-US" dirty="0"/>
              <a:t> (u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REL)</a:t>
            </a:r>
          </a:p>
          <a:p>
            <a:pPr>
              <a:buFontTx/>
              <a:buChar char="-"/>
            </a:pPr>
            <a:endParaRPr lang="en-US" dirty="0"/>
          </a:p>
          <a:p>
            <a:r>
              <a:rPr lang="en-US" u="sng" dirty="0" err="1"/>
              <a:t>Nedostaci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Visoka</a:t>
            </a:r>
            <a:r>
              <a:rPr lang="en-US" dirty="0"/>
              <a:t> </a:t>
            </a:r>
            <a:r>
              <a:rPr lang="en-US" dirty="0" err="1"/>
              <a:t>cena</a:t>
            </a:r>
            <a:r>
              <a:rPr lang="en-US" dirty="0"/>
              <a:t> </a:t>
            </a:r>
            <a:r>
              <a:rPr lang="en-US" dirty="0" err="1"/>
              <a:t>dodatnog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– </a:t>
            </a:r>
            <a:r>
              <a:rPr lang="en-US" dirty="0" err="1"/>
              <a:t>široka</a:t>
            </a:r>
            <a:r>
              <a:rPr lang="en-US" dirty="0"/>
              <a:t> </a:t>
            </a:r>
            <a:r>
              <a:rPr lang="en-US" dirty="0" err="1"/>
              <a:t>upotreba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u SAD, J. </a:t>
            </a:r>
            <a:r>
              <a:rPr lang="en-US" dirty="0" err="1"/>
              <a:t>Koreji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Japanu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Potreban</a:t>
            </a:r>
            <a:r>
              <a:rPr lang="en-US" dirty="0"/>
              <a:t> </a:t>
            </a:r>
            <a:r>
              <a:rPr lang="en-US" dirty="0" err="1"/>
              <a:t>uređaj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postiže</a:t>
            </a:r>
            <a:r>
              <a:rPr lang="en-US" dirty="0"/>
              <a:t> </a:t>
            </a:r>
            <a:r>
              <a:rPr lang="en-US" dirty="0" err="1"/>
              <a:t>veliku</a:t>
            </a:r>
            <a:r>
              <a:rPr lang="en-US" dirty="0"/>
              <a:t> </a:t>
            </a:r>
            <a:r>
              <a:rPr lang="en-US" dirty="0" err="1"/>
              <a:t>struju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Zavarivanje</a:t>
            </a:r>
            <a:r>
              <a:rPr lang="en-US" dirty="0"/>
              <a:t> u </a:t>
            </a:r>
            <a:r>
              <a:rPr lang="en-US" dirty="0" err="1"/>
              <a:t>inertnom</a:t>
            </a:r>
            <a:r>
              <a:rPr lang="en-US" dirty="0"/>
              <a:t> </a:t>
            </a:r>
            <a:r>
              <a:rPr lang="en-US" dirty="0" err="1"/>
              <a:t>gasu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netopljivom</a:t>
            </a:r>
            <a:r>
              <a:rPr lang="en-US" dirty="0"/>
              <a:t> </a:t>
            </a:r>
            <a:r>
              <a:rPr lang="en-US" dirty="0" err="1"/>
              <a:t>elektrodom</a:t>
            </a:r>
            <a:r>
              <a:rPr lang="en-US" dirty="0"/>
              <a:t> (TIG)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Elektroda</a:t>
            </a:r>
            <a:r>
              <a:rPr lang="en-US" dirty="0"/>
              <a:t> je </a:t>
            </a:r>
            <a:r>
              <a:rPr lang="en-US" dirty="0" err="1"/>
              <a:t>netopljiva</a:t>
            </a:r>
            <a:r>
              <a:rPr lang="en-US" dirty="0"/>
              <a:t> (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volframa</a:t>
            </a:r>
            <a:r>
              <a:rPr lang="en-US" dirty="0"/>
              <a:t>), </a:t>
            </a:r>
            <a:r>
              <a:rPr lang="en-US" dirty="0" err="1"/>
              <a:t>luk</a:t>
            </a:r>
            <a:r>
              <a:rPr lang="en-US" dirty="0"/>
              <a:t> se </a:t>
            </a:r>
            <a:r>
              <a:rPr lang="en-US" dirty="0" err="1"/>
              <a:t>uspostavlja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elektrode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, a </a:t>
            </a:r>
            <a:r>
              <a:rPr lang="en-US" dirty="0" err="1"/>
              <a:t>dodatni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 se </a:t>
            </a:r>
            <a:r>
              <a:rPr lang="en-US" dirty="0" err="1"/>
              <a:t>dodaje</a:t>
            </a:r>
            <a:r>
              <a:rPr lang="en-US" dirty="0"/>
              <a:t> u el.luk. (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dodatnog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)</a:t>
            </a:r>
          </a:p>
          <a:p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štiti</a:t>
            </a:r>
            <a:r>
              <a:rPr lang="en-US" dirty="0"/>
              <a:t> </a:t>
            </a:r>
            <a:r>
              <a:rPr lang="en-US" dirty="0" err="1"/>
              <a:t>zonu</a:t>
            </a:r>
            <a:endParaRPr lang="en-US" dirty="0"/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sprečava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prodor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atmosferskih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gasova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62"/>
          <a:stretch>
            <a:fillRect/>
          </a:stretch>
        </p:blipFill>
        <p:spPr bwMode="auto">
          <a:xfrm>
            <a:off x="2895600" y="3810000"/>
            <a:ext cx="6248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516563"/>
          </a:xfrm>
        </p:spPr>
        <p:txBody>
          <a:bodyPr/>
          <a:lstStyle/>
          <a:p>
            <a:r>
              <a:rPr lang="en-US" u="sng" dirty="0" err="1"/>
              <a:t>Uticaj</a:t>
            </a:r>
            <a:r>
              <a:rPr lang="en-US" u="sng" dirty="0"/>
              <a:t> </a:t>
            </a:r>
            <a:r>
              <a:rPr lang="en-US" u="sng" dirty="0" err="1"/>
              <a:t>struje</a:t>
            </a:r>
            <a:r>
              <a:rPr lang="en-US" u="sng" dirty="0"/>
              <a:t> </a:t>
            </a:r>
            <a:r>
              <a:rPr lang="en-US" u="sng" dirty="0" err="1"/>
              <a:t>zavarivanja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sz="2400" dirty="0"/>
              <a:t>-    </a:t>
            </a:r>
            <a:r>
              <a:rPr lang="en-US" sz="2400" dirty="0" err="1"/>
              <a:t>Kod</a:t>
            </a:r>
            <a:r>
              <a:rPr lang="en-US" sz="2400" dirty="0"/>
              <a:t> TIG je </a:t>
            </a:r>
            <a:r>
              <a:rPr lang="en-US" sz="2400" dirty="0" err="1"/>
              <a:t>izvor</a:t>
            </a:r>
            <a:r>
              <a:rPr lang="en-US" sz="2400" dirty="0"/>
              <a:t> </a:t>
            </a:r>
            <a:r>
              <a:rPr lang="en-US" sz="2400" dirty="0" err="1"/>
              <a:t>struje</a:t>
            </a:r>
            <a:r>
              <a:rPr lang="en-US" sz="2400" dirty="0"/>
              <a:t> </a:t>
            </a:r>
            <a:r>
              <a:rPr lang="en-US" sz="2400" dirty="0" err="1"/>
              <a:t>izuzetno</a:t>
            </a:r>
            <a:r>
              <a:rPr lang="en-US" sz="2400" dirty="0"/>
              <a:t> </a:t>
            </a:r>
            <a:r>
              <a:rPr lang="en-US" sz="2400" dirty="0" err="1"/>
              <a:t>koncentrisan</a:t>
            </a:r>
            <a:r>
              <a:rPr lang="en-US" sz="2400" dirty="0"/>
              <a:t> (</a:t>
            </a:r>
            <a:r>
              <a:rPr lang="en-US" sz="2400" dirty="0" err="1"/>
              <a:t>mnogo</a:t>
            </a:r>
            <a:r>
              <a:rPr lang="en-US" sz="2400" dirty="0"/>
              <a:t> </a:t>
            </a:r>
            <a:r>
              <a:rPr lang="en-US" sz="2400" dirty="0" err="1"/>
              <a:t>elektrona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malom</a:t>
            </a:r>
            <a:r>
              <a:rPr lang="en-US" sz="2400" dirty="0"/>
              <a:t> </a:t>
            </a:r>
            <a:r>
              <a:rPr lang="en-US" sz="2400" dirty="0" err="1"/>
              <a:t>prostoru</a:t>
            </a:r>
            <a:r>
              <a:rPr lang="en-US" sz="2400" dirty="0"/>
              <a:t>), a </a:t>
            </a:r>
            <a:r>
              <a:rPr lang="en-US" sz="2400" dirty="0" err="1"/>
              <a:t>elektroda</a:t>
            </a:r>
            <a:r>
              <a:rPr lang="en-US" sz="2400" dirty="0"/>
              <a:t> se ne </a:t>
            </a:r>
            <a:r>
              <a:rPr lang="en-US" sz="2400" dirty="0" err="1"/>
              <a:t>topi</a:t>
            </a:r>
            <a:r>
              <a:rPr lang="en-US" sz="2400" dirty="0"/>
              <a:t> (</a:t>
            </a:r>
            <a:r>
              <a:rPr lang="en-US" sz="2400" dirty="0" err="1"/>
              <a:t>malo</a:t>
            </a:r>
            <a:r>
              <a:rPr lang="en-US" sz="2400" dirty="0"/>
              <a:t> </a:t>
            </a:r>
            <a:r>
              <a:rPr lang="en-US" sz="2400" dirty="0" err="1"/>
              <a:t>jona</a:t>
            </a:r>
            <a:r>
              <a:rPr lang="en-US" sz="2400" dirty="0"/>
              <a:t>), pa je </a:t>
            </a:r>
            <a:r>
              <a:rPr lang="en-US" sz="2400" dirty="0" err="1"/>
              <a:t>najveći</a:t>
            </a:r>
            <a:r>
              <a:rPr lang="en-US" sz="2400" dirty="0"/>
              <a:t> </a:t>
            </a:r>
            <a:r>
              <a:rPr lang="en-US" sz="2400" dirty="0" err="1"/>
              <a:t>uvar</a:t>
            </a:r>
            <a:r>
              <a:rPr lang="en-US" sz="2400" dirty="0"/>
              <a:t> </a:t>
            </a:r>
            <a:r>
              <a:rPr lang="en-US" sz="2400" dirty="0" err="1"/>
              <a:t>kod</a:t>
            </a:r>
            <a:r>
              <a:rPr lang="en-US" sz="2400" dirty="0"/>
              <a:t> </a:t>
            </a:r>
            <a:r>
              <a:rPr lang="en-US" sz="2400" dirty="0" err="1"/>
              <a:t>jednosmerne</a:t>
            </a:r>
            <a:r>
              <a:rPr lang="en-US" sz="2400" dirty="0"/>
              <a:t> </a:t>
            </a:r>
            <a:r>
              <a:rPr lang="en-US" sz="2400" dirty="0" err="1"/>
              <a:t>struje</a:t>
            </a:r>
            <a:r>
              <a:rPr lang="en-US" sz="2400" dirty="0"/>
              <a:t> </a:t>
            </a:r>
            <a:r>
              <a:rPr lang="en-US" sz="2400" dirty="0" err="1"/>
              <a:t>prave</a:t>
            </a:r>
            <a:r>
              <a:rPr lang="en-US" sz="2400" dirty="0"/>
              <a:t> </a:t>
            </a:r>
            <a:r>
              <a:rPr lang="en-US" sz="2400" dirty="0" err="1"/>
              <a:t>polarnosti</a:t>
            </a:r>
            <a:r>
              <a:rPr lang="en-US" sz="2400" dirty="0"/>
              <a:t>.</a:t>
            </a:r>
          </a:p>
        </p:txBody>
      </p:sp>
      <p:grpSp>
        <p:nvGrpSpPr>
          <p:cNvPr id="2" name="Group 26"/>
          <p:cNvGrpSpPr/>
          <p:nvPr/>
        </p:nvGrpSpPr>
        <p:grpSpPr>
          <a:xfrm>
            <a:off x="1143000" y="2286000"/>
            <a:ext cx="6781800" cy="2895600"/>
            <a:chOff x="1143000" y="3352800"/>
            <a:chExt cx="6781800" cy="2895600"/>
          </a:xfrm>
        </p:grpSpPr>
        <p:sp>
          <p:nvSpPr>
            <p:cNvPr id="25" name="Down Arrow 24"/>
            <p:cNvSpPr/>
            <p:nvPr/>
          </p:nvSpPr>
          <p:spPr>
            <a:xfrm>
              <a:off x="6400800" y="5029200"/>
              <a:ext cx="457200" cy="1524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wn Arrow 25"/>
            <p:cNvSpPr/>
            <p:nvPr/>
          </p:nvSpPr>
          <p:spPr>
            <a:xfrm flipV="1">
              <a:off x="6400800" y="4800600"/>
              <a:ext cx="457200" cy="1524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0"/>
            <p:cNvGrpSpPr/>
            <p:nvPr/>
          </p:nvGrpSpPr>
          <p:grpSpPr>
            <a:xfrm>
              <a:off x="1143000" y="3352800"/>
              <a:ext cx="6781800" cy="2895600"/>
              <a:chOff x="1143000" y="3657600"/>
              <a:chExt cx="6781800" cy="2895600"/>
            </a:xfrm>
          </p:grpSpPr>
          <p:grpSp>
            <p:nvGrpSpPr>
              <p:cNvPr id="7" name="Group 12"/>
              <p:cNvGrpSpPr/>
              <p:nvPr/>
            </p:nvGrpSpPr>
            <p:grpSpPr>
              <a:xfrm>
                <a:off x="1143000" y="3657600"/>
                <a:ext cx="6781800" cy="2895600"/>
                <a:chOff x="1143000" y="3352800"/>
                <a:chExt cx="6781800" cy="2895600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55637" t="48958" r="10981" b="45509"/>
                <a:stretch>
                  <a:fillRect/>
                </a:stretch>
              </p:blipFill>
              <p:spPr bwMode="auto">
                <a:xfrm>
                  <a:off x="1143000" y="5616324"/>
                  <a:ext cx="6781800" cy="6320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grpSp>
              <p:nvGrpSpPr>
                <p:cNvPr id="8" name="Group 10"/>
                <p:cNvGrpSpPr/>
                <p:nvPr/>
              </p:nvGrpSpPr>
              <p:grpSpPr>
                <a:xfrm>
                  <a:off x="1168400" y="3352800"/>
                  <a:ext cx="6756400" cy="1177119"/>
                  <a:chOff x="1524000" y="3886200"/>
                  <a:chExt cx="6756400" cy="1177119"/>
                </a:xfrm>
              </p:grpSpPr>
              <p:pic>
                <p:nvPicPr>
                  <p:cNvPr id="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55637" t="36458" r="10981" b="54167"/>
                  <a:stretch>
                    <a:fillRect/>
                  </a:stretch>
                </p:blipFill>
                <p:spPr bwMode="auto">
                  <a:xfrm>
                    <a:off x="1524000" y="3886200"/>
                    <a:ext cx="6756400" cy="1066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6" name="Freeform 5"/>
                  <p:cNvSpPr/>
                  <p:nvPr/>
                </p:nvSpPr>
                <p:spPr>
                  <a:xfrm>
                    <a:off x="2129051" y="4722125"/>
                    <a:ext cx="1009934" cy="341194"/>
                  </a:xfrm>
                  <a:custGeom>
                    <a:avLst/>
                    <a:gdLst>
                      <a:gd name="connsiteX0" fmla="*/ 436728 w 1009934"/>
                      <a:gd name="connsiteY0" fmla="*/ 13648 h 341194"/>
                      <a:gd name="connsiteX1" fmla="*/ 450376 w 1009934"/>
                      <a:gd name="connsiteY1" fmla="*/ 122830 h 341194"/>
                      <a:gd name="connsiteX2" fmla="*/ 504967 w 1009934"/>
                      <a:gd name="connsiteY2" fmla="*/ 259308 h 341194"/>
                      <a:gd name="connsiteX3" fmla="*/ 504967 w 1009934"/>
                      <a:gd name="connsiteY3" fmla="*/ 259308 h 341194"/>
                      <a:gd name="connsiteX4" fmla="*/ 655092 w 1009934"/>
                      <a:gd name="connsiteY4" fmla="*/ 163774 h 341194"/>
                      <a:gd name="connsiteX5" fmla="*/ 655092 w 1009934"/>
                      <a:gd name="connsiteY5" fmla="*/ 0 h 341194"/>
                      <a:gd name="connsiteX6" fmla="*/ 900752 w 1009934"/>
                      <a:gd name="connsiteY6" fmla="*/ 0 h 341194"/>
                      <a:gd name="connsiteX7" fmla="*/ 1009934 w 1009934"/>
                      <a:gd name="connsiteY7" fmla="*/ 232012 h 341194"/>
                      <a:gd name="connsiteX8" fmla="*/ 518615 w 1009934"/>
                      <a:gd name="connsiteY8" fmla="*/ 341194 h 341194"/>
                      <a:gd name="connsiteX9" fmla="*/ 0 w 1009934"/>
                      <a:gd name="connsiteY9" fmla="*/ 272956 h 341194"/>
                      <a:gd name="connsiteX10" fmla="*/ 68239 w 1009934"/>
                      <a:gd name="connsiteY10" fmla="*/ 68239 h 341194"/>
                      <a:gd name="connsiteX11" fmla="*/ 191068 w 1009934"/>
                      <a:gd name="connsiteY11" fmla="*/ 95535 h 341194"/>
                      <a:gd name="connsiteX12" fmla="*/ 436728 w 1009934"/>
                      <a:gd name="connsiteY12" fmla="*/ 13648 h 3411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009934" h="341194">
                        <a:moveTo>
                          <a:pt x="436728" y="13648"/>
                        </a:moveTo>
                        <a:lnTo>
                          <a:pt x="450376" y="122830"/>
                        </a:lnTo>
                        <a:lnTo>
                          <a:pt x="504967" y="259308"/>
                        </a:lnTo>
                        <a:lnTo>
                          <a:pt x="504967" y="259308"/>
                        </a:lnTo>
                        <a:lnTo>
                          <a:pt x="655092" y="163774"/>
                        </a:lnTo>
                        <a:lnTo>
                          <a:pt x="655092" y="0"/>
                        </a:lnTo>
                        <a:lnTo>
                          <a:pt x="900752" y="0"/>
                        </a:lnTo>
                        <a:lnTo>
                          <a:pt x="1009934" y="232012"/>
                        </a:lnTo>
                        <a:lnTo>
                          <a:pt x="518615" y="341194"/>
                        </a:lnTo>
                        <a:lnTo>
                          <a:pt x="0" y="272956"/>
                        </a:lnTo>
                        <a:lnTo>
                          <a:pt x="68239" y="68239"/>
                        </a:lnTo>
                        <a:lnTo>
                          <a:pt x="191068" y="95535"/>
                        </a:lnTo>
                        <a:lnTo>
                          <a:pt x="436728" y="1364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Freeform 8"/>
                  <p:cNvSpPr/>
                  <p:nvPr/>
                </p:nvSpPr>
                <p:spPr>
                  <a:xfrm>
                    <a:off x="6310324" y="4732934"/>
                    <a:ext cx="1026822" cy="299924"/>
                  </a:xfrm>
                  <a:custGeom>
                    <a:avLst/>
                    <a:gdLst>
                      <a:gd name="connsiteX0" fmla="*/ 522073 w 1026822"/>
                      <a:gd name="connsiteY0" fmla="*/ 43892 h 299924"/>
                      <a:gd name="connsiteX1" fmla="*/ 522073 w 1026822"/>
                      <a:gd name="connsiteY1" fmla="*/ 175565 h 299924"/>
                      <a:gd name="connsiteX2" fmla="*/ 558649 w 1026822"/>
                      <a:gd name="connsiteY2" fmla="*/ 241402 h 299924"/>
                      <a:gd name="connsiteX3" fmla="*/ 631801 w 1026822"/>
                      <a:gd name="connsiteY3" fmla="*/ 241402 h 299924"/>
                      <a:gd name="connsiteX4" fmla="*/ 683007 w 1026822"/>
                      <a:gd name="connsiteY4" fmla="*/ 146304 h 299924"/>
                      <a:gd name="connsiteX5" fmla="*/ 697638 w 1026822"/>
                      <a:gd name="connsiteY5" fmla="*/ 7316 h 299924"/>
                      <a:gd name="connsiteX6" fmla="*/ 946354 w 1026822"/>
                      <a:gd name="connsiteY6" fmla="*/ 0 h 299924"/>
                      <a:gd name="connsiteX7" fmla="*/ 1026822 w 1026822"/>
                      <a:gd name="connsiteY7" fmla="*/ 182880 h 299924"/>
                      <a:gd name="connsiteX8" fmla="*/ 1012191 w 1026822"/>
                      <a:gd name="connsiteY8" fmla="*/ 248717 h 299924"/>
                      <a:gd name="connsiteX9" fmla="*/ 617170 w 1026822"/>
                      <a:gd name="connsiteY9" fmla="*/ 299924 h 299924"/>
                      <a:gd name="connsiteX10" fmla="*/ 61215 w 1026822"/>
                      <a:gd name="connsiteY10" fmla="*/ 256032 h 299924"/>
                      <a:gd name="connsiteX11" fmla="*/ 53900 w 1026822"/>
                      <a:gd name="connsiteY11" fmla="*/ 117044 h 299924"/>
                      <a:gd name="connsiteX12" fmla="*/ 178258 w 1026822"/>
                      <a:gd name="connsiteY12" fmla="*/ 43892 h 299924"/>
                      <a:gd name="connsiteX13" fmla="*/ 522073 w 1026822"/>
                      <a:gd name="connsiteY13" fmla="*/ 43892 h 299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26822" h="299924">
                        <a:moveTo>
                          <a:pt x="522073" y="43892"/>
                        </a:moveTo>
                        <a:lnTo>
                          <a:pt x="522073" y="175565"/>
                        </a:lnTo>
                        <a:lnTo>
                          <a:pt x="558649" y="241402"/>
                        </a:lnTo>
                        <a:lnTo>
                          <a:pt x="631801" y="241402"/>
                        </a:lnTo>
                        <a:lnTo>
                          <a:pt x="683007" y="146304"/>
                        </a:lnTo>
                        <a:lnTo>
                          <a:pt x="697638" y="7316"/>
                        </a:lnTo>
                        <a:lnTo>
                          <a:pt x="946354" y="0"/>
                        </a:lnTo>
                        <a:lnTo>
                          <a:pt x="1026822" y="182880"/>
                        </a:lnTo>
                        <a:lnTo>
                          <a:pt x="1012191" y="248717"/>
                        </a:lnTo>
                        <a:lnTo>
                          <a:pt x="617170" y="299924"/>
                        </a:lnTo>
                        <a:lnTo>
                          <a:pt x="61215" y="256032"/>
                        </a:lnTo>
                        <a:cubicBezTo>
                          <a:pt x="46330" y="114619"/>
                          <a:pt x="0" y="117044"/>
                          <a:pt x="53900" y="117044"/>
                        </a:cubicBezTo>
                        <a:lnTo>
                          <a:pt x="178258" y="43892"/>
                        </a:lnTo>
                        <a:lnTo>
                          <a:pt x="522073" y="4389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Freeform 9"/>
                  <p:cNvSpPr/>
                  <p:nvPr/>
                </p:nvSpPr>
                <p:spPr>
                  <a:xfrm>
                    <a:off x="4272077" y="4718304"/>
                    <a:ext cx="885139" cy="314554"/>
                  </a:xfrm>
                  <a:custGeom>
                    <a:avLst/>
                    <a:gdLst>
                      <a:gd name="connsiteX0" fmla="*/ 395021 w 885139"/>
                      <a:gd name="connsiteY0" fmla="*/ 14630 h 314554"/>
                      <a:gd name="connsiteX1" fmla="*/ 409651 w 885139"/>
                      <a:gd name="connsiteY1" fmla="*/ 212141 h 314554"/>
                      <a:gd name="connsiteX2" fmla="*/ 431597 w 885139"/>
                      <a:gd name="connsiteY2" fmla="*/ 263347 h 314554"/>
                      <a:gd name="connsiteX3" fmla="*/ 512064 w 885139"/>
                      <a:gd name="connsiteY3" fmla="*/ 256032 h 314554"/>
                      <a:gd name="connsiteX4" fmla="*/ 555955 w 885139"/>
                      <a:gd name="connsiteY4" fmla="*/ 160934 h 314554"/>
                      <a:gd name="connsiteX5" fmla="*/ 570585 w 885139"/>
                      <a:gd name="connsiteY5" fmla="*/ 7315 h 314554"/>
                      <a:gd name="connsiteX6" fmla="*/ 790041 w 885139"/>
                      <a:gd name="connsiteY6" fmla="*/ 0 h 314554"/>
                      <a:gd name="connsiteX7" fmla="*/ 885139 w 885139"/>
                      <a:gd name="connsiteY7" fmla="*/ 277978 h 314554"/>
                      <a:gd name="connsiteX8" fmla="*/ 438912 w 885139"/>
                      <a:gd name="connsiteY8" fmla="*/ 314554 h 314554"/>
                      <a:gd name="connsiteX9" fmla="*/ 0 w 885139"/>
                      <a:gd name="connsiteY9" fmla="*/ 263347 h 314554"/>
                      <a:gd name="connsiteX10" fmla="*/ 29261 w 885139"/>
                      <a:gd name="connsiteY10" fmla="*/ 95098 h 314554"/>
                      <a:gd name="connsiteX11" fmla="*/ 80467 w 885139"/>
                      <a:gd name="connsiteY11" fmla="*/ 36576 h 314554"/>
                      <a:gd name="connsiteX12" fmla="*/ 395021 w 885139"/>
                      <a:gd name="connsiteY12" fmla="*/ 14630 h 314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85139" h="314554">
                        <a:moveTo>
                          <a:pt x="395021" y="14630"/>
                        </a:moveTo>
                        <a:lnTo>
                          <a:pt x="409651" y="212141"/>
                        </a:lnTo>
                        <a:lnTo>
                          <a:pt x="431597" y="263347"/>
                        </a:lnTo>
                        <a:lnTo>
                          <a:pt x="512064" y="256032"/>
                        </a:lnTo>
                        <a:cubicBezTo>
                          <a:pt x="557046" y="166069"/>
                          <a:pt x="555955" y="200964"/>
                          <a:pt x="555955" y="160934"/>
                        </a:cubicBezTo>
                        <a:lnTo>
                          <a:pt x="570585" y="7315"/>
                        </a:lnTo>
                        <a:lnTo>
                          <a:pt x="790041" y="0"/>
                        </a:lnTo>
                        <a:lnTo>
                          <a:pt x="885139" y="277978"/>
                        </a:lnTo>
                        <a:lnTo>
                          <a:pt x="438912" y="314554"/>
                        </a:lnTo>
                        <a:lnTo>
                          <a:pt x="0" y="263347"/>
                        </a:lnTo>
                        <a:lnTo>
                          <a:pt x="29261" y="95098"/>
                        </a:lnTo>
                        <a:lnTo>
                          <a:pt x="80467" y="36576"/>
                        </a:lnTo>
                        <a:lnTo>
                          <a:pt x="395021" y="1463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4" name="Down Arrow 13"/>
              <p:cNvSpPr/>
              <p:nvPr/>
            </p:nvSpPr>
            <p:spPr>
              <a:xfrm>
                <a:off x="1905000" y="5257800"/>
                <a:ext cx="762000" cy="609600"/>
              </a:xfrm>
              <a:prstGeom prst="downArrow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Down Arrow 14"/>
              <p:cNvSpPr/>
              <p:nvPr/>
            </p:nvSpPr>
            <p:spPr>
              <a:xfrm>
                <a:off x="4114800" y="5257800"/>
                <a:ext cx="457200" cy="152400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wn Arrow 16"/>
              <p:cNvSpPr/>
              <p:nvPr/>
            </p:nvSpPr>
            <p:spPr>
              <a:xfrm flipV="1">
                <a:off x="2057400" y="5105400"/>
                <a:ext cx="457200" cy="152400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wn Arrow 17"/>
              <p:cNvSpPr/>
              <p:nvPr/>
            </p:nvSpPr>
            <p:spPr>
              <a:xfrm flipV="1">
                <a:off x="4114800" y="4724400"/>
                <a:ext cx="457200" cy="533400"/>
              </a:xfrm>
              <a:prstGeom prst="downArrow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Up-Down Arrow 18"/>
              <p:cNvSpPr/>
              <p:nvPr/>
            </p:nvSpPr>
            <p:spPr>
              <a:xfrm>
                <a:off x="6248400" y="4800600"/>
                <a:ext cx="457200" cy="1066800"/>
              </a:xfrm>
              <a:prstGeom prst="upDownArrow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-152400" y="5232737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Jednosmerna</a:t>
            </a:r>
            <a:r>
              <a:rPr lang="en-US" sz="2000" dirty="0"/>
              <a:t> </a:t>
            </a:r>
            <a:r>
              <a:rPr lang="en-US" sz="2000" dirty="0" err="1"/>
              <a:t>struja</a:t>
            </a:r>
            <a:r>
              <a:rPr lang="en-US" sz="2000" dirty="0"/>
              <a:t>, </a:t>
            </a:r>
            <a:r>
              <a:rPr lang="en-US" sz="2000" dirty="0" err="1"/>
              <a:t>direktna</a:t>
            </a:r>
            <a:r>
              <a:rPr lang="en-US" sz="2000" dirty="0"/>
              <a:t> </a:t>
            </a:r>
            <a:r>
              <a:rPr lang="en-US" sz="2000" dirty="0" err="1"/>
              <a:t>polarnost</a:t>
            </a:r>
            <a:r>
              <a:rPr lang="en-US" sz="2000" dirty="0"/>
              <a:t> (</a:t>
            </a:r>
            <a:r>
              <a:rPr lang="en-US" sz="2000" dirty="0" err="1"/>
              <a:t>čelici</a:t>
            </a:r>
            <a:r>
              <a:rPr lang="en-US" sz="2000" dirty="0"/>
              <a:t>., </a:t>
            </a:r>
            <a:r>
              <a:rPr lang="en-US" sz="2000" dirty="0" err="1"/>
              <a:t>leg.Ni</a:t>
            </a:r>
            <a:r>
              <a:rPr lang="en-US" sz="2000" dirty="0"/>
              <a:t>, Cu, Ti,…), </a:t>
            </a:r>
            <a:r>
              <a:rPr lang="en-US" sz="2000" dirty="0" err="1"/>
              <a:t>najveći</a:t>
            </a:r>
            <a:r>
              <a:rPr lang="en-US" sz="2000" dirty="0"/>
              <a:t> </a:t>
            </a:r>
            <a:r>
              <a:rPr lang="en-US" sz="2000" dirty="0" err="1"/>
              <a:t>uvar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2895600" y="5029200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/>
              <a:t>Jednosmerna</a:t>
            </a:r>
            <a:r>
              <a:rPr lang="en-US" sz="2000" i="1" dirty="0"/>
              <a:t> </a:t>
            </a:r>
            <a:r>
              <a:rPr lang="en-US" sz="2000" i="1" dirty="0" err="1"/>
              <a:t>struja</a:t>
            </a:r>
            <a:r>
              <a:rPr lang="en-US" sz="2000" i="1" dirty="0"/>
              <a:t>, </a:t>
            </a:r>
            <a:r>
              <a:rPr lang="en-US" sz="2000" i="1" dirty="0" err="1"/>
              <a:t>indirektna</a:t>
            </a:r>
            <a:r>
              <a:rPr lang="en-US" sz="2000" i="1" dirty="0"/>
              <a:t> </a:t>
            </a:r>
            <a:r>
              <a:rPr lang="en-US" sz="2000" i="1" dirty="0" err="1"/>
              <a:t>polarnost</a:t>
            </a:r>
            <a:r>
              <a:rPr lang="en-US" sz="2000" i="1" dirty="0"/>
              <a:t> – </a:t>
            </a:r>
            <a:r>
              <a:rPr lang="en-US" sz="2000" i="1" dirty="0" err="1"/>
              <a:t>postoji</a:t>
            </a:r>
            <a:r>
              <a:rPr lang="en-US" sz="2000" i="1" dirty="0"/>
              <a:t> </a:t>
            </a:r>
            <a:r>
              <a:rPr lang="en-US" sz="2000" i="1" dirty="0" err="1"/>
              <a:t>efekat</a:t>
            </a:r>
            <a:r>
              <a:rPr lang="en-US" sz="2000" i="1" dirty="0"/>
              <a:t> </a:t>
            </a:r>
            <a:r>
              <a:rPr lang="en-US" sz="2000" i="1" dirty="0" err="1"/>
              <a:t>katodnog</a:t>
            </a:r>
            <a:r>
              <a:rPr lang="en-US" sz="2000" i="1" dirty="0"/>
              <a:t> </a:t>
            </a:r>
            <a:r>
              <a:rPr lang="en-US" sz="2000" i="1" dirty="0" err="1"/>
              <a:t>čišćenja</a:t>
            </a:r>
            <a:r>
              <a:rPr lang="en-US" sz="2000" i="1" dirty="0"/>
              <a:t>, </a:t>
            </a:r>
            <a:r>
              <a:rPr lang="en-US" sz="2000" i="1" dirty="0" err="1"/>
              <a:t>najmanji</a:t>
            </a:r>
            <a:r>
              <a:rPr lang="en-US" sz="2000" i="1" dirty="0"/>
              <a:t> </a:t>
            </a:r>
            <a:r>
              <a:rPr lang="en-US" sz="2000" i="1" dirty="0" err="1"/>
              <a:t>uvar</a:t>
            </a:r>
            <a:r>
              <a:rPr lang="en-US" sz="2000" i="1" dirty="0"/>
              <a:t>, </a:t>
            </a:r>
            <a:r>
              <a:rPr lang="en-US" sz="2000" i="1" dirty="0" err="1"/>
              <a:t>umesto</a:t>
            </a:r>
            <a:r>
              <a:rPr lang="en-US" sz="2000" i="1" dirty="0"/>
              <a:t> </a:t>
            </a:r>
            <a:r>
              <a:rPr lang="en-US" sz="2000" i="1" dirty="0" err="1"/>
              <a:t>nje</a:t>
            </a:r>
            <a:r>
              <a:rPr lang="en-US" sz="2000" i="1" dirty="0"/>
              <a:t> se </a:t>
            </a:r>
            <a:r>
              <a:rPr lang="en-US" sz="2000" i="1" dirty="0" err="1"/>
              <a:t>koristi</a:t>
            </a:r>
            <a:r>
              <a:rPr lang="en-US" sz="2000" i="1" dirty="0"/>
              <a:t> </a:t>
            </a:r>
            <a:r>
              <a:rPr lang="en-US" sz="2000" i="1" dirty="0" err="1"/>
              <a:t>naizm</a:t>
            </a:r>
            <a:r>
              <a:rPr lang="en-US" sz="2000" i="1" dirty="0"/>
              <a:t> str.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38800" y="5181600"/>
            <a:ext cx="3581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Naizmenična</a:t>
            </a:r>
            <a:r>
              <a:rPr lang="en-US" sz="2000" dirty="0"/>
              <a:t> </a:t>
            </a:r>
            <a:r>
              <a:rPr lang="en-US" sz="2000" dirty="0" err="1"/>
              <a:t>struja</a:t>
            </a:r>
            <a:r>
              <a:rPr lang="en-US" sz="2000" dirty="0"/>
              <a:t> – </a:t>
            </a:r>
            <a:r>
              <a:rPr lang="en-US" sz="2000" dirty="0" err="1"/>
              <a:t>postoji</a:t>
            </a:r>
            <a:r>
              <a:rPr lang="en-US" sz="2000" dirty="0"/>
              <a:t> </a:t>
            </a:r>
            <a:r>
              <a:rPr lang="en-US" sz="2000" dirty="0" err="1"/>
              <a:t>efekat</a:t>
            </a:r>
            <a:r>
              <a:rPr lang="en-US" sz="2000" dirty="0"/>
              <a:t> </a:t>
            </a:r>
            <a:r>
              <a:rPr lang="en-US" sz="2000" dirty="0" err="1"/>
              <a:t>katodnog</a:t>
            </a:r>
            <a:r>
              <a:rPr lang="en-US" sz="2000" dirty="0"/>
              <a:t> </a:t>
            </a:r>
            <a:r>
              <a:rPr lang="en-US" sz="2000" dirty="0" err="1"/>
              <a:t>ćišćenja</a:t>
            </a:r>
            <a:r>
              <a:rPr lang="en-US" sz="2000" dirty="0"/>
              <a:t>, </a:t>
            </a:r>
            <a:r>
              <a:rPr lang="en-US" sz="2000" dirty="0" err="1"/>
              <a:t>veći</a:t>
            </a:r>
            <a:r>
              <a:rPr lang="en-US" sz="2000" dirty="0"/>
              <a:t> </a:t>
            </a:r>
            <a:r>
              <a:rPr lang="en-US" sz="2000" dirty="0" err="1"/>
              <a:t>uvar</a:t>
            </a:r>
            <a:r>
              <a:rPr lang="en-US" sz="2000" dirty="0"/>
              <a:t> </a:t>
            </a:r>
            <a:r>
              <a:rPr lang="en-US" sz="2000" dirty="0" err="1"/>
              <a:t>nego</a:t>
            </a:r>
            <a:r>
              <a:rPr lang="en-US" sz="2000" dirty="0"/>
              <a:t> </a:t>
            </a:r>
            <a:r>
              <a:rPr lang="en-US" sz="2000" dirty="0" err="1"/>
              <a:t>kod</a:t>
            </a:r>
            <a:r>
              <a:rPr lang="en-US" sz="2000" dirty="0"/>
              <a:t> </a:t>
            </a:r>
            <a:r>
              <a:rPr lang="en-US" sz="2000" dirty="0" err="1"/>
              <a:t>jed.str.indirektne</a:t>
            </a:r>
            <a:r>
              <a:rPr lang="en-US" sz="2000" dirty="0"/>
              <a:t> polar. (</a:t>
            </a:r>
            <a:r>
              <a:rPr lang="en-US" sz="2000" dirty="0" err="1"/>
              <a:t>legure</a:t>
            </a:r>
            <a:r>
              <a:rPr lang="en-US" sz="2000" dirty="0"/>
              <a:t> Al, Mg – </a:t>
            </a:r>
            <a:r>
              <a:rPr lang="en-US" sz="2000" dirty="0" err="1"/>
              <a:t>imaju</a:t>
            </a:r>
            <a:r>
              <a:rPr lang="en-US" sz="2000" dirty="0"/>
              <a:t> </a:t>
            </a:r>
            <a:r>
              <a:rPr lang="en-US" sz="2000" dirty="0" err="1"/>
              <a:t>tvrde</a:t>
            </a:r>
            <a:r>
              <a:rPr lang="en-US" sz="2000" dirty="0"/>
              <a:t> </a:t>
            </a:r>
            <a:r>
              <a:rPr lang="en-US" sz="2000" dirty="0" err="1"/>
              <a:t>okside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površini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683</Words>
  <Application>Microsoft Office PowerPoint</Application>
  <PresentationFormat>On-screen Show (4:3)</PresentationFormat>
  <Paragraphs>107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Tehnologija zavarivanja</vt:lpstr>
      <vt:lpstr>Punjena žica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Zavarivanje u inertnom gasu sa netopljivom elektrodom (TIG)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zavarivanja</dc:title>
  <dc:creator>sebastijan</dc:creator>
  <cp:lastModifiedBy>Sebastian Baloš</cp:lastModifiedBy>
  <cp:revision>9</cp:revision>
  <dcterms:created xsi:type="dcterms:W3CDTF">2015-04-25T20:13:00Z</dcterms:created>
  <dcterms:modified xsi:type="dcterms:W3CDTF">2018-04-20T08:25:25Z</dcterms:modified>
</cp:coreProperties>
</file>